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15"/>
  </p:notesMasterIdLst>
  <p:sldIdLst>
    <p:sldId id="256" r:id="rId5"/>
    <p:sldId id="261" r:id="rId6"/>
    <p:sldId id="265" r:id="rId7"/>
    <p:sldId id="274" r:id="rId8"/>
    <p:sldId id="275" r:id="rId9"/>
    <p:sldId id="276" r:id="rId10"/>
    <p:sldId id="263" r:id="rId11"/>
    <p:sldId id="264" r:id="rId12"/>
    <p:sldId id="273" r:id="rId13"/>
    <p:sldId id="2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44"/>
    <p:restoredTop sz="94734"/>
  </p:normalViewPr>
  <p:slideViewPr>
    <p:cSldViewPr snapToGrid="0" snapToObjects="1">
      <p:cViewPr varScale="1">
        <p:scale>
          <a:sx n="53" d="100"/>
          <a:sy n="53" d="100"/>
        </p:scale>
        <p:origin x="13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B687F1-F593-412F-9EDF-9DC3DEE365F5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6476A452-5C96-4D98-BF52-2A1EC3C867E9}">
      <dgm:prSet/>
      <dgm:spPr/>
      <dgm:t>
        <a:bodyPr/>
        <a:lstStyle/>
        <a:p>
          <a:r>
            <a:rPr lang="zh-CN" altLang="en-US" dirty="0"/>
            <a:t>硬件容易制造</a:t>
          </a:r>
          <a:endParaRPr lang="en-US" dirty="0"/>
        </a:p>
      </dgm:t>
    </dgm:pt>
    <dgm:pt modelId="{12C6624C-3D77-4855-9145-AAA3EA7DAEFF}" type="parTrans" cxnId="{33BA86FC-EC5E-4D94-8C11-E9D00B28EC1C}">
      <dgm:prSet/>
      <dgm:spPr/>
      <dgm:t>
        <a:bodyPr/>
        <a:lstStyle/>
        <a:p>
          <a:endParaRPr lang="en-US"/>
        </a:p>
      </dgm:t>
    </dgm:pt>
    <dgm:pt modelId="{0B15EC1A-A578-4521-9CC6-4716787F7AA3}" type="sibTrans" cxnId="{33BA86FC-EC5E-4D94-8C11-E9D00B28EC1C}">
      <dgm:prSet/>
      <dgm:spPr/>
      <dgm:t>
        <a:bodyPr/>
        <a:lstStyle/>
        <a:p>
          <a:endParaRPr lang="en-US"/>
        </a:p>
      </dgm:t>
    </dgm:pt>
    <dgm:pt modelId="{CE11CAC8-74D1-4ACE-9F88-4C58A25394A1}">
      <dgm:prSet/>
      <dgm:spPr/>
      <dgm:t>
        <a:bodyPr/>
        <a:lstStyle/>
        <a:p>
          <a:r>
            <a:rPr lang="zh-CN" altLang="en-US" dirty="0"/>
            <a:t>运算规则简单</a:t>
          </a:r>
          <a:endParaRPr lang="en-US" dirty="0"/>
        </a:p>
      </dgm:t>
    </dgm:pt>
    <dgm:pt modelId="{3A49AFCF-4BDB-4F61-836E-F22DAAE17152}" type="parTrans" cxnId="{D96F051E-4C5A-4DA3-9ED3-A3F61DBAA127}">
      <dgm:prSet/>
      <dgm:spPr/>
      <dgm:t>
        <a:bodyPr/>
        <a:lstStyle/>
        <a:p>
          <a:endParaRPr lang="en-US"/>
        </a:p>
      </dgm:t>
    </dgm:pt>
    <dgm:pt modelId="{9BEDA9C5-E72C-496C-85FC-2BF76EFBCEAB}" type="sibTrans" cxnId="{D96F051E-4C5A-4DA3-9ED3-A3F61DBAA127}">
      <dgm:prSet/>
      <dgm:spPr/>
      <dgm:t>
        <a:bodyPr/>
        <a:lstStyle/>
        <a:p>
          <a:endParaRPr lang="en-US"/>
        </a:p>
      </dgm:t>
    </dgm:pt>
    <dgm:pt modelId="{5F302E83-793E-CC47-B0F9-91BE01357E87}" type="pres">
      <dgm:prSet presAssocID="{4FB687F1-F593-412F-9EDF-9DC3DEE365F5}" presName="linear" presStyleCnt="0">
        <dgm:presLayoutVars>
          <dgm:animLvl val="lvl"/>
          <dgm:resizeHandles val="exact"/>
        </dgm:presLayoutVars>
      </dgm:prSet>
      <dgm:spPr/>
    </dgm:pt>
    <dgm:pt modelId="{AC8A9CCA-4A0D-B047-9982-BA9C93ACB61B}" type="pres">
      <dgm:prSet presAssocID="{6476A452-5C96-4D98-BF52-2A1EC3C867E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229FC8A-B6E3-364F-98A4-B0C2AFF2330C}" type="pres">
      <dgm:prSet presAssocID="{0B15EC1A-A578-4521-9CC6-4716787F7AA3}" presName="spacer" presStyleCnt="0"/>
      <dgm:spPr/>
    </dgm:pt>
    <dgm:pt modelId="{DCCEEBD1-0E31-B44B-9B16-CEF591CDA55A}" type="pres">
      <dgm:prSet presAssocID="{CE11CAC8-74D1-4ACE-9F88-4C58A25394A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D96F051E-4C5A-4DA3-9ED3-A3F61DBAA127}" srcId="{4FB687F1-F593-412F-9EDF-9DC3DEE365F5}" destId="{CE11CAC8-74D1-4ACE-9F88-4C58A25394A1}" srcOrd="1" destOrd="0" parTransId="{3A49AFCF-4BDB-4F61-836E-F22DAAE17152}" sibTransId="{9BEDA9C5-E72C-496C-85FC-2BF76EFBCEAB}"/>
    <dgm:cxn modelId="{7E77BB4D-0CAC-FC42-A398-79D4FD6D73B8}" type="presOf" srcId="{CE11CAC8-74D1-4ACE-9F88-4C58A25394A1}" destId="{DCCEEBD1-0E31-B44B-9B16-CEF591CDA55A}" srcOrd="0" destOrd="0" presId="urn:microsoft.com/office/officeart/2005/8/layout/vList2"/>
    <dgm:cxn modelId="{B44BCEED-5554-254F-A98F-A4AD3123F9F7}" type="presOf" srcId="{6476A452-5C96-4D98-BF52-2A1EC3C867E9}" destId="{AC8A9CCA-4A0D-B047-9982-BA9C93ACB61B}" srcOrd="0" destOrd="0" presId="urn:microsoft.com/office/officeart/2005/8/layout/vList2"/>
    <dgm:cxn modelId="{6FC812F5-6C25-C74E-B5E9-09FFFB51C230}" type="presOf" srcId="{4FB687F1-F593-412F-9EDF-9DC3DEE365F5}" destId="{5F302E83-793E-CC47-B0F9-91BE01357E87}" srcOrd="0" destOrd="0" presId="urn:microsoft.com/office/officeart/2005/8/layout/vList2"/>
    <dgm:cxn modelId="{33BA86FC-EC5E-4D94-8C11-E9D00B28EC1C}" srcId="{4FB687F1-F593-412F-9EDF-9DC3DEE365F5}" destId="{6476A452-5C96-4D98-BF52-2A1EC3C867E9}" srcOrd="0" destOrd="0" parTransId="{12C6624C-3D77-4855-9145-AAA3EA7DAEFF}" sibTransId="{0B15EC1A-A578-4521-9CC6-4716787F7AA3}"/>
    <dgm:cxn modelId="{882392B4-30BB-B84C-8852-F6C67A5B9414}" type="presParOf" srcId="{5F302E83-793E-CC47-B0F9-91BE01357E87}" destId="{AC8A9CCA-4A0D-B047-9982-BA9C93ACB61B}" srcOrd="0" destOrd="0" presId="urn:microsoft.com/office/officeart/2005/8/layout/vList2"/>
    <dgm:cxn modelId="{78A043ED-8D97-B94B-84C3-FA79EF29FB6B}" type="presParOf" srcId="{5F302E83-793E-CC47-B0F9-91BE01357E87}" destId="{3229FC8A-B6E3-364F-98A4-B0C2AFF2330C}" srcOrd="1" destOrd="0" presId="urn:microsoft.com/office/officeart/2005/8/layout/vList2"/>
    <dgm:cxn modelId="{5FF15500-04B9-EA4C-B9A8-EC06A8A5DFBE}" type="presParOf" srcId="{5F302E83-793E-CC47-B0F9-91BE01357E87}" destId="{DCCEEBD1-0E31-B44B-9B16-CEF591CDA55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622338E-FCF8-4812-81CA-273041F5E9FC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745C6DC4-A2F0-4A60-BB49-B75AE6694D81}">
      <dgm:prSet/>
      <dgm:spPr/>
      <dgm:t>
        <a:bodyPr/>
        <a:lstStyle/>
        <a:p>
          <a:r>
            <a:rPr lang="zh-CN" altLang="en-US" dirty="0"/>
            <a:t>有电</a:t>
          </a:r>
          <a:r>
            <a:rPr lang="en-US" altLang="zh-CN" dirty="0"/>
            <a:t>/</a:t>
          </a:r>
          <a:r>
            <a:rPr lang="zh-CN" altLang="en-US" dirty="0"/>
            <a:t>没电</a:t>
          </a:r>
          <a:endParaRPr lang="en-US" dirty="0"/>
        </a:p>
      </dgm:t>
    </dgm:pt>
    <dgm:pt modelId="{D1FA5941-5CD9-414D-B0A9-38E78878D4DD}" type="parTrans" cxnId="{50A07C56-1637-4576-BDBC-D397F1AFDA05}">
      <dgm:prSet/>
      <dgm:spPr/>
      <dgm:t>
        <a:bodyPr/>
        <a:lstStyle/>
        <a:p>
          <a:endParaRPr lang="en-US"/>
        </a:p>
      </dgm:t>
    </dgm:pt>
    <dgm:pt modelId="{3AA2C9F5-5FE6-45F4-A737-448B1EA41142}" type="sibTrans" cxnId="{50A07C56-1637-4576-BDBC-D397F1AFDA05}">
      <dgm:prSet/>
      <dgm:spPr/>
      <dgm:t>
        <a:bodyPr/>
        <a:lstStyle/>
        <a:p>
          <a:endParaRPr lang="en-US"/>
        </a:p>
      </dgm:t>
    </dgm:pt>
    <dgm:pt modelId="{1CC588F6-49FA-428F-9F30-7122BB42E6B4}">
      <dgm:prSet/>
      <dgm:spPr/>
      <dgm:t>
        <a:bodyPr/>
        <a:lstStyle/>
        <a:p>
          <a:r>
            <a:rPr lang="zh-CN" altLang="en-US" dirty="0"/>
            <a:t>高电压</a:t>
          </a:r>
          <a:r>
            <a:rPr lang="en-US" altLang="zh-CN" dirty="0"/>
            <a:t>/</a:t>
          </a:r>
          <a:r>
            <a:rPr lang="zh-CN" altLang="en-US" dirty="0"/>
            <a:t>低电压</a:t>
          </a:r>
          <a:endParaRPr lang="en-US" dirty="0"/>
        </a:p>
      </dgm:t>
    </dgm:pt>
    <dgm:pt modelId="{15B9DA69-11C5-43F5-9EA0-F418B6F0A5F5}" type="parTrans" cxnId="{9D3D4471-41EB-4485-9278-3C3C906832DB}">
      <dgm:prSet/>
      <dgm:spPr/>
      <dgm:t>
        <a:bodyPr/>
        <a:lstStyle/>
        <a:p>
          <a:endParaRPr lang="en-US"/>
        </a:p>
      </dgm:t>
    </dgm:pt>
    <dgm:pt modelId="{7D18B1D1-A7E3-4035-ABFB-79A225914E2F}" type="sibTrans" cxnId="{9D3D4471-41EB-4485-9278-3C3C906832DB}">
      <dgm:prSet/>
      <dgm:spPr/>
      <dgm:t>
        <a:bodyPr/>
        <a:lstStyle/>
        <a:p>
          <a:endParaRPr lang="en-US"/>
        </a:p>
      </dgm:t>
    </dgm:pt>
    <dgm:pt modelId="{2F6091A4-1B62-4460-B89D-92322CD8134F}">
      <dgm:prSet/>
      <dgm:spPr/>
      <dgm:t>
        <a:bodyPr/>
        <a:lstStyle/>
        <a:p>
          <a:r>
            <a:rPr lang="zh-CN" altLang="en-US" dirty="0"/>
            <a:t>平面</a:t>
          </a:r>
          <a:r>
            <a:rPr lang="en-US" altLang="zh-CN" dirty="0"/>
            <a:t>/</a:t>
          </a:r>
          <a:r>
            <a:rPr lang="zh-CN" altLang="en-US" dirty="0"/>
            <a:t>坑</a:t>
          </a:r>
          <a:endParaRPr lang="en-US" dirty="0"/>
        </a:p>
      </dgm:t>
    </dgm:pt>
    <dgm:pt modelId="{946F4A56-DFBA-424D-AB1A-5633CEE880DC}" type="parTrans" cxnId="{4A5E34A1-E054-494E-8AB8-5052C86D1E3B}">
      <dgm:prSet/>
      <dgm:spPr/>
      <dgm:t>
        <a:bodyPr/>
        <a:lstStyle/>
        <a:p>
          <a:endParaRPr lang="en-US"/>
        </a:p>
      </dgm:t>
    </dgm:pt>
    <dgm:pt modelId="{4B8ABE43-4939-4D29-958C-2B25BA3C6793}" type="sibTrans" cxnId="{4A5E34A1-E054-494E-8AB8-5052C86D1E3B}">
      <dgm:prSet/>
      <dgm:spPr/>
      <dgm:t>
        <a:bodyPr/>
        <a:lstStyle/>
        <a:p>
          <a:endParaRPr lang="en-US"/>
        </a:p>
      </dgm:t>
    </dgm:pt>
    <dgm:pt modelId="{06F544E6-D206-48AD-AD52-FEF7D25A5ED0}">
      <dgm:prSet/>
      <dgm:spPr/>
      <dgm:t>
        <a:bodyPr/>
        <a:lstStyle/>
        <a:p>
          <a:r>
            <a:rPr lang="zh-CN" altLang="en-US" dirty="0"/>
            <a:t>正极</a:t>
          </a:r>
          <a:r>
            <a:rPr lang="en-US" altLang="zh-CN" dirty="0"/>
            <a:t>/</a:t>
          </a:r>
          <a:r>
            <a:rPr lang="zh-CN" altLang="en-US" dirty="0"/>
            <a:t>负极</a:t>
          </a:r>
          <a:endParaRPr lang="en-US" dirty="0"/>
        </a:p>
      </dgm:t>
    </dgm:pt>
    <dgm:pt modelId="{E68E1CF0-91E0-46DE-8ED8-ACC1DCC35A20}" type="parTrans" cxnId="{37DBC399-9F8A-412D-A2C3-F7049AB77B09}">
      <dgm:prSet/>
      <dgm:spPr/>
      <dgm:t>
        <a:bodyPr/>
        <a:lstStyle/>
        <a:p>
          <a:endParaRPr lang="zh-CN" altLang="en-US"/>
        </a:p>
      </dgm:t>
    </dgm:pt>
    <dgm:pt modelId="{005EB4EF-472B-4B3C-B552-412683E04E59}" type="sibTrans" cxnId="{37DBC399-9F8A-412D-A2C3-F7049AB77B09}">
      <dgm:prSet/>
      <dgm:spPr/>
      <dgm:t>
        <a:bodyPr/>
        <a:lstStyle/>
        <a:p>
          <a:endParaRPr lang="zh-CN" altLang="en-US"/>
        </a:p>
      </dgm:t>
    </dgm:pt>
    <dgm:pt modelId="{6B05CFCB-3509-2446-905B-6E59D8221BC0}" type="pres">
      <dgm:prSet presAssocID="{9622338E-FCF8-4812-81CA-273041F5E9FC}" presName="linear" presStyleCnt="0">
        <dgm:presLayoutVars>
          <dgm:animLvl val="lvl"/>
          <dgm:resizeHandles val="exact"/>
        </dgm:presLayoutVars>
      </dgm:prSet>
      <dgm:spPr/>
    </dgm:pt>
    <dgm:pt modelId="{BBF5D79D-50F1-0A4D-B9BB-651B956A98CD}" type="pres">
      <dgm:prSet presAssocID="{745C6DC4-A2F0-4A60-BB49-B75AE6694D8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AA064B1-A61E-5744-94D3-422B3CC184EF}" type="pres">
      <dgm:prSet presAssocID="{3AA2C9F5-5FE6-45F4-A737-448B1EA41142}" presName="spacer" presStyleCnt="0"/>
      <dgm:spPr/>
    </dgm:pt>
    <dgm:pt modelId="{03F8A7F3-47AD-3D41-8F16-FEDBE87ACC63}" type="pres">
      <dgm:prSet presAssocID="{1CC588F6-49FA-428F-9F30-7122BB42E6B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0EAAA66-920D-7A47-8737-A6222BCB78ED}" type="pres">
      <dgm:prSet presAssocID="{7D18B1D1-A7E3-4035-ABFB-79A225914E2F}" presName="spacer" presStyleCnt="0"/>
      <dgm:spPr/>
    </dgm:pt>
    <dgm:pt modelId="{15B409E3-9BA1-7A4A-969E-BD32C9A2392D}" type="pres">
      <dgm:prSet presAssocID="{2F6091A4-1B62-4460-B89D-92322CD8134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8B6943A-CDC5-49B1-BC56-9B79183BF684}" type="pres">
      <dgm:prSet presAssocID="{4B8ABE43-4939-4D29-958C-2B25BA3C6793}" presName="spacer" presStyleCnt="0"/>
      <dgm:spPr/>
    </dgm:pt>
    <dgm:pt modelId="{9DD2D055-3377-49C8-90D0-F84BC84791BD}" type="pres">
      <dgm:prSet presAssocID="{06F544E6-D206-48AD-AD52-FEF7D25A5ED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DEDFB815-3FF7-4345-AC38-6E30BD668C06}" type="presOf" srcId="{9622338E-FCF8-4812-81CA-273041F5E9FC}" destId="{6B05CFCB-3509-2446-905B-6E59D8221BC0}" srcOrd="0" destOrd="0" presId="urn:microsoft.com/office/officeart/2005/8/layout/vList2"/>
    <dgm:cxn modelId="{42995A5B-5CE5-4124-9A64-DD773B6C1D6E}" type="presOf" srcId="{06F544E6-D206-48AD-AD52-FEF7D25A5ED0}" destId="{9DD2D055-3377-49C8-90D0-F84BC84791BD}" srcOrd="0" destOrd="0" presId="urn:microsoft.com/office/officeart/2005/8/layout/vList2"/>
    <dgm:cxn modelId="{8D0A8E4D-C50E-4B25-96AA-387789B3029B}" type="presOf" srcId="{2F6091A4-1B62-4460-B89D-92322CD8134F}" destId="{15B409E3-9BA1-7A4A-969E-BD32C9A2392D}" srcOrd="0" destOrd="0" presId="urn:microsoft.com/office/officeart/2005/8/layout/vList2"/>
    <dgm:cxn modelId="{9D3D4471-41EB-4485-9278-3C3C906832DB}" srcId="{9622338E-FCF8-4812-81CA-273041F5E9FC}" destId="{1CC588F6-49FA-428F-9F30-7122BB42E6B4}" srcOrd="1" destOrd="0" parTransId="{15B9DA69-11C5-43F5-9EA0-F418B6F0A5F5}" sibTransId="{7D18B1D1-A7E3-4035-ABFB-79A225914E2F}"/>
    <dgm:cxn modelId="{50A07C56-1637-4576-BDBC-D397F1AFDA05}" srcId="{9622338E-FCF8-4812-81CA-273041F5E9FC}" destId="{745C6DC4-A2F0-4A60-BB49-B75AE6694D81}" srcOrd="0" destOrd="0" parTransId="{D1FA5941-5CD9-414D-B0A9-38E78878D4DD}" sibTransId="{3AA2C9F5-5FE6-45F4-A737-448B1EA41142}"/>
    <dgm:cxn modelId="{37DBC399-9F8A-412D-A2C3-F7049AB77B09}" srcId="{9622338E-FCF8-4812-81CA-273041F5E9FC}" destId="{06F544E6-D206-48AD-AD52-FEF7D25A5ED0}" srcOrd="3" destOrd="0" parTransId="{E68E1CF0-91E0-46DE-8ED8-ACC1DCC35A20}" sibTransId="{005EB4EF-472B-4B3C-B552-412683E04E59}"/>
    <dgm:cxn modelId="{4A5E34A1-E054-494E-8AB8-5052C86D1E3B}" srcId="{9622338E-FCF8-4812-81CA-273041F5E9FC}" destId="{2F6091A4-1B62-4460-B89D-92322CD8134F}" srcOrd="2" destOrd="0" parTransId="{946F4A56-DFBA-424D-AB1A-5633CEE880DC}" sibTransId="{4B8ABE43-4939-4D29-958C-2B25BA3C6793}"/>
    <dgm:cxn modelId="{95606BC1-62EB-4DA0-B67A-13286FB01BA8}" type="presOf" srcId="{745C6DC4-A2F0-4A60-BB49-B75AE6694D81}" destId="{BBF5D79D-50F1-0A4D-B9BB-651B956A98CD}" srcOrd="0" destOrd="0" presId="urn:microsoft.com/office/officeart/2005/8/layout/vList2"/>
    <dgm:cxn modelId="{66B30DD3-6729-4FE7-A0EB-4C99B978A23C}" type="presOf" srcId="{1CC588F6-49FA-428F-9F30-7122BB42E6B4}" destId="{03F8A7F3-47AD-3D41-8F16-FEDBE87ACC63}" srcOrd="0" destOrd="0" presId="urn:microsoft.com/office/officeart/2005/8/layout/vList2"/>
    <dgm:cxn modelId="{1F2C1EC1-D0BF-4632-89CA-8A54A2D35E9A}" type="presParOf" srcId="{6B05CFCB-3509-2446-905B-6E59D8221BC0}" destId="{BBF5D79D-50F1-0A4D-B9BB-651B956A98CD}" srcOrd="0" destOrd="0" presId="urn:microsoft.com/office/officeart/2005/8/layout/vList2"/>
    <dgm:cxn modelId="{43CC561C-7795-41F3-A6DB-2AE4595DCF2B}" type="presParOf" srcId="{6B05CFCB-3509-2446-905B-6E59D8221BC0}" destId="{DAA064B1-A61E-5744-94D3-422B3CC184EF}" srcOrd="1" destOrd="0" presId="urn:microsoft.com/office/officeart/2005/8/layout/vList2"/>
    <dgm:cxn modelId="{4C7E019F-BAEE-4816-8CFB-BFC39F676231}" type="presParOf" srcId="{6B05CFCB-3509-2446-905B-6E59D8221BC0}" destId="{03F8A7F3-47AD-3D41-8F16-FEDBE87ACC63}" srcOrd="2" destOrd="0" presId="urn:microsoft.com/office/officeart/2005/8/layout/vList2"/>
    <dgm:cxn modelId="{2D9F98C3-CEC1-41E7-ABEB-B7A6560AF642}" type="presParOf" srcId="{6B05CFCB-3509-2446-905B-6E59D8221BC0}" destId="{D0EAAA66-920D-7A47-8737-A6222BCB78ED}" srcOrd="3" destOrd="0" presId="urn:microsoft.com/office/officeart/2005/8/layout/vList2"/>
    <dgm:cxn modelId="{1C670FAD-FE3A-4C31-AB18-5D81713D73C6}" type="presParOf" srcId="{6B05CFCB-3509-2446-905B-6E59D8221BC0}" destId="{15B409E3-9BA1-7A4A-969E-BD32C9A2392D}" srcOrd="4" destOrd="0" presId="urn:microsoft.com/office/officeart/2005/8/layout/vList2"/>
    <dgm:cxn modelId="{DAC1CD8D-E07D-4A61-B425-BC70E09A6B5C}" type="presParOf" srcId="{6B05CFCB-3509-2446-905B-6E59D8221BC0}" destId="{28B6943A-CDC5-49B1-BC56-9B79183BF684}" srcOrd="5" destOrd="0" presId="urn:microsoft.com/office/officeart/2005/8/layout/vList2"/>
    <dgm:cxn modelId="{2E24F9D0-7B5F-4036-B83E-4A28811FC2AE}" type="presParOf" srcId="{6B05CFCB-3509-2446-905B-6E59D8221BC0}" destId="{9DD2D055-3377-49C8-90D0-F84BC84791B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8A9CCA-4A0D-B047-9982-BA9C93ACB61B}">
      <dsp:nvSpPr>
        <dsp:cNvPr id="0" name=""/>
        <dsp:cNvSpPr/>
      </dsp:nvSpPr>
      <dsp:spPr>
        <a:xfrm>
          <a:off x="0" y="457627"/>
          <a:ext cx="7315200" cy="171112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500" kern="1200" dirty="0"/>
            <a:t>硬件容易制造</a:t>
          </a:r>
          <a:endParaRPr lang="en-US" sz="6500" kern="1200" dirty="0"/>
        </a:p>
      </dsp:txBody>
      <dsp:txXfrm>
        <a:off x="83530" y="541157"/>
        <a:ext cx="7148140" cy="1544065"/>
      </dsp:txXfrm>
    </dsp:sp>
    <dsp:sp modelId="{DCCEEBD1-0E31-B44B-9B16-CEF591CDA55A}">
      <dsp:nvSpPr>
        <dsp:cNvPr id="0" name=""/>
        <dsp:cNvSpPr/>
      </dsp:nvSpPr>
      <dsp:spPr>
        <a:xfrm>
          <a:off x="0" y="2355952"/>
          <a:ext cx="7315200" cy="171112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500" kern="1200" dirty="0"/>
            <a:t>运算规则简单</a:t>
          </a:r>
          <a:endParaRPr lang="en-US" sz="6500" kern="1200" dirty="0"/>
        </a:p>
      </dsp:txBody>
      <dsp:txXfrm>
        <a:off x="83530" y="2439482"/>
        <a:ext cx="7148140" cy="15440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F5D79D-50F1-0A4D-B9BB-651B956A98CD}">
      <dsp:nvSpPr>
        <dsp:cNvPr id="0" name=""/>
        <dsp:cNvSpPr/>
      </dsp:nvSpPr>
      <dsp:spPr>
        <a:xfrm>
          <a:off x="0" y="40522"/>
          <a:ext cx="7315200" cy="102667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900" kern="1200" dirty="0"/>
            <a:t>有电</a:t>
          </a:r>
          <a:r>
            <a:rPr lang="en-US" altLang="zh-CN" sz="3900" kern="1200" dirty="0"/>
            <a:t>/</a:t>
          </a:r>
          <a:r>
            <a:rPr lang="zh-CN" altLang="en-US" sz="3900" kern="1200" dirty="0"/>
            <a:t>没电</a:t>
          </a:r>
          <a:endParaRPr lang="en-US" sz="3900" kern="1200" dirty="0"/>
        </a:p>
      </dsp:txBody>
      <dsp:txXfrm>
        <a:off x="50118" y="90640"/>
        <a:ext cx="7214964" cy="926439"/>
      </dsp:txXfrm>
    </dsp:sp>
    <dsp:sp modelId="{03F8A7F3-47AD-3D41-8F16-FEDBE87ACC63}">
      <dsp:nvSpPr>
        <dsp:cNvPr id="0" name=""/>
        <dsp:cNvSpPr/>
      </dsp:nvSpPr>
      <dsp:spPr>
        <a:xfrm>
          <a:off x="0" y="1179517"/>
          <a:ext cx="7315200" cy="102667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900" kern="1200" dirty="0"/>
            <a:t>高电压</a:t>
          </a:r>
          <a:r>
            <a:rPr lang="en-US" altLang="zh-CN" sz="3900" kern="1200" dirty="0"/>
            <a:t>/</a:t>
          </a:r>
          <a:r>
            <a:rPr lang="zh-CN" altLang="en-US" sz="3900" kern="1200" dirty="0"/>
            <a:t>低电压</a:t>
          </a:r>
          <a:endParaRPr lang="en-US" sz="3900" kern="1200" dirty="0"/>
        </a:p>
      </dsp:txBody>
      <dsp:txXfrm>
        <a:off x="50118" y="1229635"/>
        <a:ext cx="7214964" cy="926439"/>
      </dsp:txXfrm>
    </dsp:sp>
    <dsp:sp modelId="{15B409E3-9BA1-7A4A-969E-BD32C9A2392D}">
      <dsp:nvSpPr>
        <dsp:cNvPr id="0" name=""/>
        <dsp:cNvSpPr/>
      </dsp:nvSpPr>
      <dsp:spPr>
        <a:xfrm>
          <a:off x="0" y="2318513"/>
          <a:ext cx="7315200" cy="102667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900" kern="1200" dirty="0"/>
            <a:t>平面</a:t>
          </a:r>
          <a:r>
            <a:rPr lang="en-US" altLang="zh-CN" sz="3900" kern="1200" dirty="0"/>
            <a:t>/</a:t>
          </a:r>
          <a:r>
            <a:rPr lang="zh-CN" altLang="en-US" sz="3900" kern="1200" dirty="0"/>
            <a:t>坑</a:t>
          </a:r>
          <a:endParaRPr lang="en-US" sz="3900" kern="1200" dirty="0"/>
        </a:p>
      </dsp:txBody>
      <dsp:txXfrm>
        <a:off x="50118" y="2368631"/>
        <a:ext cx="7214964" cy="926439"/>
      </dsp:txXfrm>
    </dsp:sp>
    <dsp:sp modelId="{9DD2D055-3377-49C8-90D0-F84BC84791BD}">
      <dsp:nvSpPr>
        <dsp:cNvPr id="0" name=""/>
        <dsp:cNvSpPr/>
      </dsp:nvSpPr>
      <dsp:spPr>
        <a:xfrm>
          <a:off x="0" y="3457508"/>
          <a:ext cx="7315200" cy="102667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900" kern="1200" dirty="0"/>
            <a:t>正极</a:t>
          </a:r>
          <a:r>
            <a:rPr lang="en-US" altLang="zh-CN" sz="3900" kern="1200" dirty="0"/>
            <a:t>/</a:t>
          </a:r>
          <a:r>
            <a:rPr lang="zh-CN" altLang="en-US" sz="3900" kern="1200" dirty="0"/>
            <a:t>负极</a:t>
          </a:r>
          <a:endParaRPr lang="en-US" sz="3900" kern="1200" dirty="0"/>
        </a:p>
      </dsp:txBody>
      <dsp:txXfrm>
        <a:off x="50118" y="3507626"/>
        <a:ext cx="7214964" cy="9264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png>
</file>

<file path=ppt/media/image5.jpeg>
</file>

<file path=ppt/media/image6.png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1FE814-04E0-574D-92B7-A3B37F2862B0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62346C-CCD8-664C-9898-5C902E301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40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2346C-CCD8-664C-9898-5C902E3016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677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19170-F0F9-2B41-AE2D-2037A7C9E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231573-A216-664F-A22B-5C9D85BFB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1655B-0711-BE41-8460-67A5DB01E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55376-4155-8144-A8B8-42C22066B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3AD7D-DD91-634D-88B3-E49DEBA67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999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02D8A-6079-1241-B4CE-2B9901F2A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0844BC-C82B-0E43-92A3-89CD5F435C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750A52-0895-5246-9FAB-9530303FB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DED8B-531D-5F40-89A9-EB158A509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29A5-7E5A-5D43-BA76-7EF75F7FF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75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EEA682-7185-504A-A40C-5CB9E4100B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5FB829-4BDB-8C4F-A468-EB56E847F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6BC0B-6E89-E14C-A39A-6F51B6DAC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93C74-11A8-6A4E-90DE-22BA642A3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6729-340B-F349-A387-75517F7F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12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5438A-C4DE-E744-B9D0-B655A49F1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C2917-384D-E248-A4EB-0A83A2DD0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B3BF3-BE89-2B41-8EBA-9C912B8BD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6961E-B437-6440-B4A3-CB0303077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0B149-C6E8-E64A-AD11-0623B2E0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850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0FAE8-862D-BE4D-B787-9E6909AAA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2432C-C7D1-3D49-A428-2F63F11D2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6FEE1-60CC-B746-A040-33E0EE64E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46BBA-93E2-E445-A729-8B75831E3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9FFB0-2007-8348-83C6-E77CD42BD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65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83AC5-0BA0-A442-9F8C-0A2CCDAD9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2105B-606F-984E-99BE-0A01FE6C24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3F533A-E612-D040-86B4-DDE8D33627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829F03-8183-DA43-9928-FBB7EE1B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4C8915-8D71-BB4B-96BF-05F434069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4C40F3-0AEE-6744-ACB2-BC6FD7DBB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02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B02C2-70AF-7349-8C74-28F77B963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D14A4-E23A-F64C-BA64-456756E84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0E9DFE-E124-F945-96E7-F8B3D108F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602DD1-078B-FA4D-A4E9-AD9EA314F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A7A509-F906-924D-A00A-F3D14FB95E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0C27A4-979D-B54E-A080-1105A83A0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6F6A36-87CC-824A-8BD0-A0901F6AF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23FDB9-58D4-6B4E-9A58-938605D83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90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27DD6-5658-4048-A682-23C0F92B4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C027D5-1EBA-AE47-831B-F5A02F2FE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EA0998-5C27-5F4F-86D8-9B6E1D868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C850CD-BB8B-854B-8ECA-DA9B3F27B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041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1181BD-365C-5443-B4FF-38AD54000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5C6662-2725-9349-B247-F1D3903C3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71DF58-7648-0049-AEAC-4C89704D1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473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A371A-E2C0-294D-8018-311D681B0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49B24-88E3-5845-BDFD-71DDD3243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DC486A-BA5B-7348-AEFD-601390C73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B35A53-E206-6F40-86B9-BDAADBC29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6C1274-0FBB-F249-902B-75824DF96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C12192-C7AA-2245-85B1-DB9B436F4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69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454E1-65E8-AA49-99A7-DD43426F8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F1570E-FAE7-7543-8DCC-F315A9908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D8EF87-BB1A-B54F-BE2D-06484154C6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DFCAA3-5D53-914C-94E4-0367661BE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CC4F27-BE49-C540-8741-37368D96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F911BF-1CF7-BB4E-BC06-0C5B4B867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183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83D534-2EB4-D740-A8D3-681128298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382872-F36F-4047-ACC0-7834DA199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8616AD-167D-124D-B43C-C3D78578B3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8181D-4586-004A-9D3D-3FFA309A170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18E0B-380B-B843-ACE3-D27558A0EC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94657-31D9-8243-AFD4-D1201F67D3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C9999-682F-EC49-BA7D-650F6F099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693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diagramLayout" Target="../diagrams/layout2.xml"/><Relationship Id="rId7" Type="http://schemas.openxmlformats.org/officeDocument/2006/relationships/image" Target="../media/image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9F3203-69F9-41E6-9F76-8DFDF62AE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756638"/>
            <a:ext cx="11139854" cy="93044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zh-CN" sz="5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Code Future – Bonus: Binary </a:t>
            </a:r>
          </a:p>
        </p:txBody>
      </p:sp>
      <p:pic>
        <p:nvPicPr>
          <p:cNvPr id="1026" name="Picture 2" descr="Image result for future code logo">
            <a:extLst>
              <a:ext uri="{FF2B5EF4-FFF2-40B4-BE49-F238E27FC236}">
                <a16:creationId xmlns:a16="http://schemas.microsoft.com/office/drawing/2014/main" id="{951D8DF4-03C3-4654-ABE8-B24BBBCC7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040" y="495800"/>
            <a:ext cx="11496821" cy="3621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768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9873BE-1065-435E-B0FA-8DC7400E7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特别印象</a:t>
            </a:r>
            <a:r>
              <a:rPr lang="en-US" altLang="zh-CN" dirty="0"/>
              <a:t>-</a:t>
            </a:r>
            <a:r>
              <a:rPr lang="zh-CN" altLang="en-US" dirty="0"/>
              <a:t>移位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BCD23FAE-D94A-4AAB-8632-C5E7D3A0ABE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502023"/>
              </a:xfrm>
            </p:spPr>
            <p:txBody>
              <a:bodyPr>
                <a:normAutofit/>
              </a:bodyPr>
              <a:lstStyle/>
              <a:p>
                <a:r>
                  <a:rPr lang="en-US" altLang="zh-CN" dirty="0"/>
                  <a:t>101 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zh-CN" dirty="0"/>
                  <a:t>0 = </a:t>
                </a:r>
                <a:r>
                  <a:rPr lang="zh-CN" altLang="en-US" dirty="0"/>
                  <a:t>？</a:t>
                </a:r>
                <a:endParaRPr lang="en-US" altLang="zh-CN" dirty="0"/>
              </a:p>
              <a:p>
                <a:pPr marL="0" indent="0">
                  <a:buNone/>
                </a:pPr>
                <a:endParaRPr lang="en-US" altLang="zh-CN" dirty="0"/>
              </a:p>
              <a:p>
                <a:r>
                  <a:rPr lang="zh-CN" altLang="en-US" dirty="0"/>
                  <a:t>移位：左移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位</a:t>
                </a:r>
                <a:r>
                  <a:rPr lang="en-US" altLang="zh-CN" dirty="0"/>
                  <a:t>=</a:t>
                </a:r>
                <a:r>
                  <a:rPr lang="zh-CN" altLang="en-US" dirty="0"/>
                  <a:t>乘以</a:t>
                </a:r>
                <a:r>
                  <a:rPr lang="en-US" altLang="zh-CN" dirty="0"/>
                  <a:t>2</a:t>
                </a:r>
                <a:r>
                  <a:rPr lang="zh-CN" altLang="en-US" dirty="0"/>
                  <a:t>， 左移</a:t>
                </a:r>
                <a:r>
                  <a:rPr lang="en-US" altLang="zh-CN" dirty="0"/>
                  <a:t>n</a:t>
                </a:r>
                <a:r>
                  <a:rPr lang="zh-CN" altLang="en-US" dirty="0"/>
                  <a:t>位 </a:t>
                </a:r>
                <a:r>
                  <a:rPr lang="en-US" altLang="zh-CN" dirty="0"/>
                  <a:t>= </a:t>
                </a:r>
                <a:r>
                  <a:rPr lang="zh-CN" altLang="en-US" dirty="0"/>
                  <a:t>乘以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i="1" smtClean="0"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</m:sSup>
                  </m:oMath>
                </a14:m>
                <a:endParaRPr lang="en-US" altLang="zh-CN" dirty="0"/>
              </a:p>
              <a:p>
                <a:r>
                  <a:rPr lang="en-US" altLang="zh-CN" dirty="0"/>
                  <a:t>101 X 10 = 101 &lt;&lt; 1 = 101 + 101 = 1010  </a:t>
                </a:r>
              </a:p>
              <a:p>
                <a:endParaRPr lang="en-US" altLang="zh-CN" dirty="0"/>
              </a:p>
              <a:p>
                <a:r>
                  <a:rPr lang="zh-CN" altLang="en-US" dirty="0"/>
                  <a:t>运算速度：移位</a:t>
                </a:r>
                <a:r>
                  <a:rPr lang="en-US" altLang="zh-CN" dirty="0"/>
                  <a:t>=</a:t>
                </a:r>
                <a:r>
                  <a:rPr lang="zh-CN" altLang="en-US" dirty="0"/>
                  <a:t>加法 </a:t>
                </a:r>
                <a:r>
                  <a:rPr lang="en-US" altLang="zh-CN" dirty="0"/>
                  <a:t>&gt; </a:t>
                </a:r>
                <a:r>
                  <a:rPr lang="zh-CN" altLang="en-US" dirty="0"/>
                  <a:t>乘法；</a:t>
                </a:r>
                <a:endParaRPr lang="en-US" altLang="zh-CN" dirty="0"/>
              </a:p>
              <a:p>
                <a:endParaRPr lang="en-US" altLang="zh-CN" dirty="0"/>
              </a:p>
              <a:p>
                <a:pPr marL="0" indent="0">
                  <a:buNone/>
                </a:pPr>
                <a:endParaRPr lang="en-US" altLang="zh-CN" dirty="0"/>
              </a:p>
              <a:p>
                <a:endParaRPr lang="en-US" altLang="zh-CN" dirty="0"/>
              </a:p>
              <a:p>
                <a:endParaRPr lang="zh-CN" altLang="en-US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BCD23FAE-D94A-4AAB-8632-C5E7D3A0ABE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502023"/>
              </a:xfrm>
              <a:blipFill>
                <a:blip r:embed="rId2"/>
                <a:stretch>
                  <a:fillRect l="-1043" t="-23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2349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16BE09-5D15-E343-B394-C99A357DA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Binary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75D10E-0BEA-2048-BCA3-343461A2282B}"/>
              </a:ext>
            </a:extLst>
          </p:cNvPr>
          <p:cNvSpPr txBox="1"/>
          <p:nvPr/>
        </p:nvSpPr>
        <p:spPr>
          <a:xfrm>
            <a:off x="4913194" y="996287"/>
            <a:ext cx="634620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+mj-lt"/>
              </a:rPr>
              <a:t>二进制和十进制如何换算？</a:t>
            </a:r>
            <a:endParaRPr lang="en-US" altLang="zh-CN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+mj-lt"/>
              </a:rPr>
              <a:t>如何快速获得二进制？</a:t>
            </a:r>
            <a:endParaRPr lang="en-US" altLang="zh-CN" sz="28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/>
              <a:t>为什么需要二进制？</a:t>
            </a:r>
            <a:endParaRPr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+mj-lt"/>
              </a:rPr>
              <a:t>特别印象：移位；</a:t>
            </a:r>
            <a:endParaRPr lang="en-US" sz="2800" dirty="0">
              <a:latin typeface="+mj-lt"/>
            </a:endParaRPr>
          </a:p>
        </p:txBody>
      </p:sp>
      <p:pic>
        <p:nvPicPr>
          <p:cNvPr id="6" name="Picture 2" descr="Image result for future code logo">
            <a:extLst>
              <a:ext uri="{FF2B5EF4-FFF2-40B4-BE49-F238E27FC236}">
                <a16:creationId xmlns:a16="http://schemas.microsoft.com/office/drawing/2014/main" id="{F4C3786B-26DA-6045-8444-482BC46576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6070915"/>
            <a:ext cx="2498682" cy="78708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2B7D11-7702-B447-9519-949C596C0D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9314" y="4807771"/>
            <a:ext cx="1656686" cy="16566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2BAF21-1A8C-0445-BFC8-ABF88201018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662"/>
          <a:stretch/>
        </p:blipFill>
        <p:spPr>
          <a:xfrm>
            <a:off x="8380105" y="4786644"/>
            <a:ext cx="1682433" cy="167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807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AFFE8F-87DD-A942-9E98-4BD565E77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Binary vs Decimal</a:t>
            </a:r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2E7B72D-3FD6-9A42-AB66-0768D403026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275917" y="961812"/>
          <a:ext cx="6713565" cy="493098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52112">
                  <a:extLst>
                    <a:ext uri="{9D8B030D-6E8A-4147-A177-3AD203B41FA5}">
                      <a16:colId xmlns:a16="http://schemas.microsoft.com/office/drawing/2014/main" val="2699696435"/>
                    </a:ext>
                  </a:extLst>
                </a:gridCol>
                <a:gridCol w="3561453">
                  <a:extLst>
                    <a:ext uri="{9D8B030D-6E8A-4147-A177-3AD203B41FA5}">
                      <a16:colId xmlns:a16="http://schemas.microsoft.com/office/drawing/2014/main" val="2907636911"/>
                    </a:ext>
                  </a:extLst>
                </a:gridCol>
              </a:tblGrid>
              <a:tr h="572631">
                <a:tc>
                  <a:txBody>
                    <a:bodyPr/>
                    <a:lstStyle/>
                    <a:p>
                      <a:r>
                        <a:rPr lang="en-US" altLang="zh-CN" sz="21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Binary</a:t>
                      </a:r>
                      <a:endParaRPr lang="en-US" sz="21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1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Decimal</a:t>
                      </a:r>
                      <a:endParaRPr lang="en-US" sz="21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4666008"/>
                  </a:ext>
                </a:extLst>
              </a:tr>
              <a:tr h="484262"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8808481"/>
                  </a:ext>
                </a:extLst>
              </a:tr>
              <a:tr h="484262"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3664525"/>
                  </a:ext>
                </a:extLst>
              </a:tr>
              <a:tr h="484262"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7489282"/>
                  </a:ext>
                </a:extLst>
              </a:tr>
              <a:tr h="484262"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11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8654710"/>
                  </a:ext>
                </a:extLst>
              </a:tr>
              <a:tr h="484262"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3845015"/>
                  </a:ext>
                </a:extLst>
              </a:tr>
              <a:tr h="484262"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101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2920525"/>
                  </a:ext>
                </a:extLst>
              </a:tr>
              <a:tr h="484262"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110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1166898"/>
                  </a:ext>
                </a:extLst>
              </a:tr>
              <a:tr h="484262"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111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0414827"/>
                  </a:ext>
                </a:extLst>
              </a:tr>
              <a:tr h="484262"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1000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5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8</a:t>
                      </a:r>
                      <a:endParaRPr lang="en-US" sz="15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2085" marR="159064" marT="106043" marB="10604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5347055"/>
                  </a:ext>
                </a:extLst>
              </a:tr>
            </a:tbl>
          </a:graphicData>
        </a:graphic>
      </p:graphicFrame>
      <p:pic>
        <p:nvPicPr>
          <p:cNvPr id="6" name="Picture 2" descr="Image result for future code logo">
            <a:extLst>
              <a:ext uri="{FF2B5EF4-FFF2-40B4-BE49-F238E27FC236}">
                <a16:creationId xmlns:a16="http://schemas.microsoft.com/office/drawing/2014/main" id="{79841D02-7D94-B741-BDAD-33B241036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6070915"/>
            <a:ext cx="2498682" cy="78708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3166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FFE8F-87DD-A942-9E98-4BD565E77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Binary vs Decimal</a:t>
            </a:r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2" descr="Image result for future code logo">
            <a:extLst>
              <a:ext uri="{FF2B5EF4-FFF2-40B4-BE49-F238E27FC236}">
                <a16:creationId xmlns:a16="http://schemas.microsoft.com/office/drawing/2014/main" id="{79841D02-7D94-B741-BDAD-33B241036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6070915"/>
            <a:ext cx="2498682" cy="78708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03FDCCF-76C2-4E55-ABF6-2B416EFC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6844" y="1825625"/>
            <a:ext cx="6826956" cy="4351338"/>
          </a:xfrm>
        </p:spPr>
        <p:txBody>
          <a:bodyPr>
            <a:normAutofit/>
          </a:bodyPr>
          <a:lstStyle/>
          <a:p>
            <a:r>
              <a:rPr lang="en-US" altLang="zh-CN" dirty="0"/>
              <a:t>10</a:t>
            </a:r>
            <a:r>
              <a:rPr lang="zh-CN" altLang="en-US" dirty="0"/>
              <a:t>进制数转换为</a:t>
            </a:r>
            <a:r>
              <a:rPr lang="en-US" altLang="zh-CN" dirty="0"/>
              <a:t>2</a:t>
            </a:r>
            <a:r>
              <a:rPr lang="zh-CN" altLang="en-US" dirty="0"/>
              <a:t>进制</a:t>
            </a:r>
            <a:r>
              <a:rPr lang="en-US" altLang="zh-CN" dirty="0"/>
              <a:t>:</a:t>
            </a:r>
          </a:p>
          <a:p>
            <a:pPr marL="0" indent="0">
              <a:buNone/>
            </a:pPr>
            <a:r>
              <a:rPr lang="zh-CN" altLang="en-US" sz="2000" dirty="0"/>
              <a:t>用除</a:t>
            </a:r>
            <a:r>
              <a:rPr lang="en-US" altLang="zh-CN" sz="2000" dirty="0"/>
              <a:t>2</a:t>
            </a:r>
            <a:r>
              <a:rPr lang="zh-CN" altLang="en-US" sz="2000" dirty="0"/>
              <a:t>取余数即可：</a:t>
            </a:r>
          </a:p>
          <a:p>
            <a:pPr marL="0" indent="0">
              <a:buNone/>
            </a:pPr>
            <a:r>
              <a:rPr lang="en-US" altLang="zh-CN" sz="2000" dirty="0"/>
              <a:t>40  / 2 = 20 </a:t>
            </a:r>
            <a:r>
              <a:rPr lang="zh-CN" altLang="en-US" sz="2000" dirty="0"/>
              <a:t>余 </a:t>
            </a:r>
            <a:r>
              <a:rPr lang="en-US" altLang="zh-CN" sz="2000" dirty="0"/>
              <a:t>0 </a:t>
            </a:r>
            <a:r>
              <a:rPr lang="zh-CN" altLang="en-US" sz="2000" dirty="0"/>
              <a:t>（低位）</a:t>
            </a:r>
          </a:p>
          <a:p>
            <a:pPr marL="0" indent="0">
              <a:buNone/>
            </a:pPr>
            <a:r>
              <a:rPr lang="en-US" altLang="zh-CN" sz="2000" dirty="0"/>
              <a:t>20 / 2 = 10  </a:t>
            </a:r>
            <a:r>
              <a:rPr lang="zh-CN" altLang="en-US" sz="2000" dirty="0"/>
              <a:t>余 </a:t>
            </a:r>
            <a:r>
              <a:rPr lang="en-US" altLang="zh-CN" sz="2000" dirty="0"/>
              <a:t>0</a:t>
            </a:r>
          </a:p>
          <a:p>
            <a:pPr marL="0" indent="0">
              <a:buNone/>
            </a:pPr>
            <a:r>
              <a:rPr lang="en-US" altLang="zh-CN" sz="2000" dirty="0"/>
              <a:t>10 / 2  = 5 </a:t>
            </a:r>
            <a:r>
              <a:rPr lang="zh-CN" altLang="en-US" sz="2000" dirty="0"/>
              <a:t>余  </a:t>
            </a:r>
            <a:r>
              <a:rPr lang="en-US" altLang="zh-CN" sz="2000" dirty="0"/>
              <a:t>0</a:t>
            </a:r>
          </a:p>
          <a:p>
            <a:pPr marL="0" indent="0">
              <a:buNone/>
            </a:pPr>
            <a:r>
              <a:rPr lang="en-US" altLang="zh-CN" sz="2000" dirty="0"/>
              <a:t>5  /  2  = 2  </a:t>
            </a:r>
            <a:r>
              <a:rPr lang="zh-CN" altLang="en-US" sz="2000" dirty="0"/>
              <a:t>余  </a:t>
            </a:r>
            <a:r>
              <a:rPr lang="en-US" altLang="zh-CN" sz="2000" dirty="0"/>
              <a:t>1</a:t>
            </a:r>
          </a:p>
          <a:p>
            <a:pPr marL="0" indent="0">
              <a:buNone/>
            </a:pPr>
            <a:r>
              <a:rPr lang="en-US" altLang="zh-CN" sz="2000" dirty="0"/>
              <a:t>2   / 2  =  1 </a:t>
            </a:r>
            <a:r>
              <a:rPr lang="zh-CN" altLang="en-US" sz="2000" dirty="0"/>
              <a:t>余  </a:t>
            </a:r>
            <a:r>
              <a:rPr lang="en-US" altLang="zh-CN" sz="2000" dirty="0"/>
              <a:t>0</a:t>
            </a:r>
          </a:p>
          <a:p>
            <a:pPr marL="0" indent="0">
              <a:buNone/>
            </a:pPr>
            <a:r>
              <a:rPr lang="en-US" altLang="zh-CN" sz="2000" dirty="0"/>
              <a:t>1   / 2  =  0  </a:t>
            </a:r>
            <a:r>
              <a:rPr lang="zh-CN" altLang="en-US" sz="2000" dirty="0"/>
              <a:t>余 </a:t>
            </a:r>
            <a:r>
              <a:rPr lang="en-US" altLang="zh-CN" sz="2000" dirty="0"/>
              <a:t>1  </a:t>
            </a:r>
            <a:r>
              <a:rPr lang="zh-CN" altLang="en-US" sz="2000" dirty="0"/>
              <a:t>（高位）</a:t>
            </a:r>
          </a:p>
          <a:p>
            <a:pPr marL="0" indent="0">
              <a:buNone/>
            </a:pPr>
            <a:r>
              <a:rPr lang="zh-CN" altLang="en-US" sz="2000" dirty="0"/>
              <a:t>所以十进制</a:t>
            </a:r>
            <a:r>
              <a:rPr lang="en-US" altLang="zh-CN" sz="2000" dirty="0"/>
              <a:t>40 </a:t>
            </a:r>
            <a:r>
              <a:rPr lang="zh-CN" altLang="en-US" sz="2000" dirty="0"/>
              <a:t>等于 二进制 </a:t>
            </a:r>
            <a:r>
              <a:rPr lang="en-US" altLang="zh-CN" sz="2000" dirty="0"/>
              <a:t>101000</a:t>
            </a:r>
            <a:r>
              <a:rPr lang="zh-CN" altLang="en-US" sz="2000" dirty="0"/>
              <a:t>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91484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FFE8F-87DD-A942-9E98-4BD565E77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Binary vs Decimal</a:t>
            </a:r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2" descr="Image result for future code logo">
            <a:extLst>
              <a:ext uri="{FF2B5EF4-FFF2-40B4-BE49-F238E27FC236}">
                <a16:creationId xmlns:a16="http://schemas.microsoft.com/office/drawing/2014/main" id="{79841D02-7D94-B741-BDAD-33B241036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6070915"/>
            <a:ext cx="2498682" cy="78708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503FDCCF-76C2-4E55-ABF6-2B416EFC69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26844" y="1825625"/>
                <a:ext cx="6826956" cy="4351338"/>
              </a:xfrm>
            </p:spPr>
            <p:txBody>
              <a:bodyPr>
                <a:normAutofit/>
              </a:bodyPr>
              <a:lstStyle/>
              <a:p>
                <a:r>
                  <a:rPr lang="en-US" altLang="zh-CN" dirty="0"/>
                  <a:t>2</a:t>
                </a:r>
                <a:r>
                  <a:rPr lang="zh-CN" altLang="en-US" dirty="0"/>
                  <a:t>进制转换为 </a:t>
                </a:r>
                <a:r>
                  <a:rPr lang="en-US" altLang="zh-CN" dirty="0"/>
                  <a:t>10</a:t>
                </a:r>
                <a:r>
                  <a:rPr lang="zh-CN" altLang="en-US" dirty="0"/>
                  <a:t>进制</a:t>
                </a:r>
                <a:r>
                  <a:rPr lang="en-US" altLang="zh-CN" dirty="0"/>
                  <a:t>:</a:t>
                </a:r>
              </a:p>
              <a:p>
                <a:pPr marL="0" indent="0">
                  <a:buNone/>
                </a:pPr>
                <a:r>
                  <a:rPr lang="zh-CN" altLang="en-US" sz="2000" dirty="0"/>
                  <a:t>则按位乘以</a:t>
                </a:r>
                <a:r>
                  <a:rPr lang="en-US" altLang="zh-CN" sz="2000" dirty="0"/>
                  <a:t>2</a:t>
                </a:r>
                <a:r>
                  <a:rPr lang="zh-CN" altLang="en-US" sz="2000" dirty="0"/>
                  <a:t>的</a:t>
                </a:r>
                <a:r>
                  <a:rPr lang="en-US" altLang="zh-CN" sz="2000" dirty="0"/>
                  <a:t>N</a:t>
                </a:r>
                <a:r>
                  <a:rPr lang="zh-CN" altLang="en-US" sz="2000" dirty="0"/>
                  <a:t>次幂即可。</a:t>
                </a:r>
              </a:p>
              <a:p>
                <a:pPr marL="0" indent="0">
                  <a:buNone/>
                </a:pPr>
                <a:r>
                  <a:rPr lang="en-US" altLang="zh-CN" sz="2000" dirty="0"/>
                  <a:t>101000 </a:t>
                </a:r>
              </a:p>
              <a:p>
                <a:pPr marL="0" indent="0">
                  <a:buNone/>
                </a:pPr>
                <a:r>
                  <a:rPr lang="en-US" altLang="zh-CN" sz="2000" dirty="0"/>
                  <a:t>=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+0×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+1×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+0×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+0×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+0×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zh-CN" sz="2000" dirty="0"/>
              </a:p>
              <a:p>
                <a:pPr marL="0" indent="0">
                  <a:buNone/>
                </a:pPr>
                <a:r>
                  <a:rPr lang="en-US" altLang="zh-CN" sz="2000" dirty="0"/>
                  <a:t>= 32 + 0 + 8 + 0 + 0 + 0 </a:t>
                </a:r>
              </a:p>
              <a:p>
                <a:pPr marL="0" indent="0">
                  <a:buNone/>
                </a:pPr>
                <a:r>
                  <a:rPr lang="en-US" altLang="zh-CN" sz="2000" dirty="0"/>
                  <a:t>= 40</a:t>
                </a:r>
              </a:p>
              <a:p>
                <a:pPr marL="0" indent="0">
                  <a:buNone/>
                </a:pPr>
                <a:r>
                  <a:rPr lang="zh-CN" altLang="en-US" sz="2000" dirty="0"/>
                  <a:t>所以二进制的</a:t>
                </a:r>
                <a:r>
                  <a:rPr lang="en-US" altLang="zh-CN" sz="2000" dirty="0"/>
                  <a:t>101000 </a:t>
                </a:r>
                <a:r>
                  <a:rPr lang="zh-CN" altLang="en-US" sz="2000" dirty="0"/>
                  <a:t>等于 十进制的</a:t>
                </a:r>
                <a:r>
                  <a:rPr lang="en-US" altLang="zh-CN" sz="2000" dirty="0"/>
                  <a:t>40.</a:t>
                </a:r>
              </a:p>
              <a:p>
                <a:endParaRPr lang="zh-CN" altLang="en-US" dirty="0"/>
              </a:p>
            </p:txBody>
          </p:sp>
        </mc:Choice>
        <mc:Fallback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503FDCCF-76C2-4E55-ABF6-2B416EFC69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26844" y="1825625"/>
                <a:ext cx="6826956" cy="4351338"/>
              </a:xfrm>
              <a:blipFill>
                <a:blip r:embed="rId3"/>
                <a:stretch>
                  <a:fillRect l="-1607" t="-25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3672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FFE8F-87DD-A942-9E98-4BD565E77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Binary vs Decimal</a:t>
            </a:r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2" descr="Image result for future code logo">
            <a:extLst>
              <a:ext uri="{FF2B5EF4-FFF2-40B4-BE49-F238E27FC236}">
                <a16:creationId xmlns:a16="http://schemas.microsoft.com/office/drawing/2014/main" id="{79841D02-7D94-B741-BDAD-33B241036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6070915"/>
            <a:ext cx="2498682" cy="78708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03FDCCF-76C2-4E55-ABF6-2B416EFC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6844" y="1825625"/>
            <a:ext cx="6826956" cy="4351338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000000"/>
                </a:solidFill>
              </a:rPr>
              <a:t>10110011 = </a:t>
            </a:r>
            <a:r>
              <a:rPr lang="zh-CN" altLang="en-US" dirty="0">
                <a:solidFill>
                  <a:srgbClr val="000000"/>
                </a:solidFill>
              </a:rPr>
              <a:t>十进制多少？</a:t>
            </a:r>
            <a:endParaRPr lang="en-US" altLang="zh-CN" dirty="0">
              <a:solidFill>
                <a:srgbClr val="000000"/>
              </a:solidFill>
            </a:endParaRPr>
          </a:p>
          <a:p>
            <a:r>
              <a:rPr lang="en-US" altLang="zh-CN" dirty="0">
                <a:solidFill>
                  <a:srgbClr val="000000"/>
                </a:solidFill>
              </a:rPr>
              <a:t> </a:t>
            </a:r>
            <a:r>
              <a:rPr lang="zh-CN" altLang="en-US" dirty="0">
                <a:solidFill>
                  <a:srgbClr val="000000"/>
                </a:solidFill>
              </a:rPr>
              <a:t>如何最快的得出？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030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0BD941-09F9-0345-B4F3-542652252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Binary – </a:t>
            </a:r>
            <a:br>
              <a:rPr lang="en-US" sz="2600" dirty="0">
                <a:solidFill>
                  <a:srgbClr val="FFFFFF"/>
                </a:solidFill>
              </a:rPr>
            </a:br>
            <a:r>
              <a:rPr lang="zh-CN" altLang="en-US" sz="2600" dirty="0">
                <a:solidFill>
                  <a:srgbClr val="FFFFFF"/>
                </a:solidFill>
              </a:rPr>
              <a:t>二进制</a:t>
            </a:r>
            <a:endParaRPr lang="en-US" sz="26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54BBE84-4335-4783-90A1-187A7850A0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3634691"/>
              </p:ext>
            </p:extLst>
          </p:nvPr>
        </p:nvGraphicFramePr>
        <p:xfrm>
          <a:off x="4038600" y="1166648"/>
          <a:ext cx="7315200" cy="4524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2" descr="Image result for future code logo">
            <a:extLst>
              <a:ext uri="{FF2B5EF4-FFF2-40B4-BE49-F238E27FC236}">
                <a16:creationId xmlns:a16="http://schemas.microsoft.com/office/drawing/2014/main" id="{C14ADC9D-FA43-0543-B807-E5385A968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6070915"/>
            <a:ext cx="2498682" cy="78708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8235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E9A430-72DA-7C4B-8817-1C6F3EF2F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zh-CN" altLang="en-US" sz="2600">
                <a:solidFill>
                  <a:srgbClr val="FFFFFF"/>
                </a:solidFill>
              </a:rPr>
              <a:t>机器表示二进制</a:t>
            </a:r>
            <a:endParaRPr lang="en-US" sz="26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91A0598-CE9A-4F69-A12A-CA3B33950E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6828573"/>
              </p:ext>
            </p:extLst>
          </p:nvPr>
        </p:nvGraphicFramePr>
        <p:xfrm>
          <a:off x="4038600" y="275894"/>
          <a:ext cx="7315200" cy="4524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2" descr="Image result for future code logo">
            <a:extLst>
              <a:ext uri="{FF2B5EF4-FFF2-40B4-BE49-F238E27FC236}">
                <a16:creationId xmlns:a16="http://schemas.microsoft.com/office/drawing/2014/main" id="{9DEAF9E8-E448-BF4A-8631-86BB33DE7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6070915"/>
            <a:ext cx="2498682" cy="78708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blog.gkong.com/uploadfile/2005123164747349.jpg">
            <a:extLst>
              <a:ext uri="{FF2B5EF4-FFF2-40B4-BE49-F238E27FC236}">
                <a16:creationId xmlns:a16="http://schemas.microsoft.com/office/drawing/2014/main" id="{8B6F1748-4E7D-4141-A1E4-1D10BF0CE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347" y="4962856"/>
            <a:ext cx="5591175" cy="161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6933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768901-166D-422E-9E9C-F4D7DCD19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运算简单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9D472A-BB48-4D85-95F9-F2FCA9D12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16" y="1825625"/>
            <a:ext cx="5257800" cy="4351338"/>
          </a:xfrm>
        </p:spPr>
        <p:txBody>
          <a:bodyPr/>
          <a:lstStyle/>
          <a:p>
            <a:r>
              <a:rPr lang="zh-CN" altLang="en-US" dirty="0"/>
              <a:t>加法：</a:t>
            </a:r>
            <a:endParaRPr lang="en-US" altLang="zh-CN" dirty="0"/>
          </a:p>
          <a:p>
            <a:r>
              <a:rPr lang="en-US" altLang="zh-CN" dirty="0"/>
              <a:t>0+0=0</a:t>
            </a:r>
            <a:r>
              <a:rPr lang="zh-CN" altLang="en-US" dirty="0"/>
              <a:t>；</a:t>
            </a:r>
            <a:r>
              <a:rPr lang="en-US" altLang="zh-CN" dirty="0"/>
              <a:t>1+0=1</a:t>
            </a:r>
            <a:r>
              <a:rPr lang="zh-CN" altLang="en-US" dirty="0"/>
              <a:t>；</a:t>
            </a:r>
            <a:r>
              <a:rPr lang="en-US" altLang="zh-CN" dirty="0"/>
              <a:t>0+1=1</a:t>
            </a:r>
            <a:r>
              <a:rPr lang="zh-CN" altLang="en-US" dirty="0"/>
              <a:t>；</a:t>
            </a:r>
            <a:r>
              <a:rPr lang="en-US" altLang="zh-CN" dirty="0"/>
              <a:t>1+1=10</a:t>
            </a:r>
            <a:r>
              <a:rPr lang="zh-CN" altLang="en-US" dirty="0"/>
              <a:t>；</a:t>
            </a:r>
            <a:endParaRPr lang="en-US" altLang="zh-CN" dirty="0"/>
          </a:p>
          <a:p>
            <a:r>
              <a:rPr lang="zh-CN" altLang="en-US" dirty="0"/>
              <a:t>减法：</a:t>
            </a:r>
            <a:endParaRPr lang="en-US" altLang="zh-CN" dirty="0"/>
          </a:p>
          <a:p>
            <a:r>
              <a:rPr lang="en-US" altLang="zh-CN" dirty="0"/>
              <a:t>0-0=0</a:t>
            </a:r>
            <a:r>
              <a:rPr lang="zh-CN" altLang="en-US" dirty="0"/>
              <a:t>；</a:t>
            </a:r>
            <a:r>
              <a:rPr lang="en-US" altLang="zh-CN" dirty="0"/>
              <a:t>1-0=1</a:t>
            </a:r>
            <a:r>
              <a:rPr lang="zh-CN" altLang="en-US" dirty="0"/>
              <a:t>；</a:t>
            </a:r>
            <a:r>
              <a:rPr lang="en-US" altLang="zh-CN" dirty="0"/>
              <a:t>1-1=0</a:t>
            </a:r>
            <a:r>
              <a:rPr lang="zh-CN" altLang="en-US" dirty="0"/>
              <a:t>；</a:t>
            </a:r>
            <a:r>
              <a:rPr lang="en-US" altLang="zh-CN" dirty="0"/>
              <a:t>10-1=1</a:t>
            </a:r>
            <a:r>
              <a:rPr lang="zh-CN" altLang="en-US" dirty="0"/>
              <a:t>；</a:t>
            </a:r>
            <a:endParaRPr lang="en-US" altLang="zh-CN" dirty="0"/>
          </a:p>
          <a:p>
            <a:r>
              <a:rPr lang="zh-CN" altLang="en-US" dirty="0"/>
              <a:t>乘法：</a:t>
            </a:r>
            <a:endParaRPr lang="en-US" altLang="zh-CN" dirty="0"/>
          </a:p>
          <a:p>
            <a:r>
              <a:rPr lang="en-US" altLang="zh-CN" dirty="0"/>
              <a:t>0</a:t>
            </a:r>
            <a:r>
              <a:rPr lang="zh-CN" altLang="en-US" dirty="0"/>
              <a:t>*</a:t>
            </a:r>
            <a:r>
              <a:rPr lang="en-US" altLang="zh-CN" dirty="0"/>
              <a:t>0=0</a:t>
            </a:r>
            <a:r>
              <a:rPr lang="zh-CN" altLang="en-US" dirty="0"/>
              <a:t>；</a:t>
            </a:r>
            <a:r>
              <a:rPr lang="en-US" altLang="zh-CN" dirty="0"/>
              <a:t>0</a:t>
            </a:r>
            <a:r>
              <a:rPr lang="zh-CN" altLang="en-US" dirty="0"/>
              <a:t>*</a:t>
            </a:r>
            <a:r>
              <a:rPr lang="en-US" altLang="zh-CN" dirty="0"/>
              <a:t>1=0</a:t>
            </a:r>
            <a:r>
              <a:rPr lang="zh-CN" altLang="en-US" dirty="0"/>
              <a:t>；</a:t>
            </a:r>
            <a:r>
              <a:rPr lang="en-US" altLang="zh-CN" dirty="0"/>
              <a:t>1</a:t>
            </a:r>
            <a:r>
              <a:rPr lang="zh-CN" altLang="en-US" dirty="0"/>
              <a:t>*</a:t>
            </a:r>
            <a:r>
              <a:rPr lang="en-US" altLang="zh-CN" dirty="0"/>
              <a:t>0=0</a:t>
            </a:r>
            <a:r>
              <a:rPr lang="zh-CN" altLang="en-US" dirty="0"/>
              <a:t>；</a:t>
            </a:r>
            <a:r>
              <a:rPr lang="en-US" altLang="zh-CN" dirty="0"/>
              <a:t>1</a:t>
            </a:r>
            <a:r>
              <a:rPr lang="zh-CN" altLang="en-US" dirty="0"/>
              <a:t>*</a:t>
            </a:r>
            <a:r>
              <a:rPr lang="en-US" altLang="zh-CN" dirty="0"/>
              <a:t>1=1</a:t>
            </a:r>
            <a:r>
              <a:rPr lang="zh-CN" altLang="en-US" dirty="0"/>
              <a:t>；</a:t>
            </a:r>
            <a:endParaRPr lang="en-US" altLang="zh-CN" dirty="0"/>
          </a:p>
        </p:txBody>
      </p:sp>
      <p:pic>
        <p:nvPicPr>
          <p:cNvPr id="2050" name="Picture 2" descr="âä¹æ³å£è¯âçå¾çæç´¢ç»æ">
            <a:extLst>
              <a:ext uri="{FF2B5EF4-FFF2-40B4-BE49-F238E27FC236}">
                <a16:creationId xmlns:a16="http://schemas.microsoft.com/office/drawing/2014/main" id="{8D578449-DB9C-44F6-9F83-38BDC8978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308100"/>
            <a:ext cx="6027057" cy="335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pload-images.jianshu.io/upload_images/854027-27d7c410e0482cdc.gif?imageMogr2/auto-orient/">
            <a:extLst>
              <a:ext uri="{FF2B5EF4-FFF2-40B4-BE49-F238E27FC236}">
                <a16:creationId xmlns:a16="http://schemas.microsoft.com/office/drawing/2014/main" id="{F660037F-E47D-4A28-9875-015307286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891" y="4978400"/>
            <a:ext cx="2447925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future code logo">
            <a:extLst>
              <a:ext uri="{FF2B5EF4-FFF2-40B4-BE49-F238E27FC236}">
                <a16:creationId xmlns:a16="http://schemas.microsoft.com/office/drawing/2014/main" id="{750DD935-C83E-45FF-9EA0-52B575368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6070915"/>
            <a:ext cx="2498682" cy="78708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7616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D958796D1DCA946A67A93ABBD5254B5" ma:contentTypeVersion="2" ma:contentTypeDescription="Create a new document." ma:contentTypeScope="" ma:versionID="d521e6130040eedbed8fbe0a8148012e">
  <xsd:schema xmlns:xsd="http://www.w3.org/2001/XMLSchema" xmlns:xs="http://www.w3.org/2001/XMLSchema" xmlns:p="http://schemas.microsoft.com/office/2006/metadata/properties" xmlns:ns2="a5a819ce-9d9a-4ef4-b07a-14386f08f8bb" targetNamespace="http://schemas.microsoft.com/office/2006/metadata/properties" ma:root="true" ma:fieldsID="04354031c98ccb7dea893644a6e20700" ns2:_="">
    <xsd:import namespace="a5a819ce-9d9a-4ef4-b07a-14386f08f8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a819ce-9d9a-4ef4-b07a-14386f08f8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9D2AA40-BC4C-45B8-93AE-E767E33D97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5a819ce-9d9a-4ef4-b07a-14386f08f8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2F33A14-9D0E-4683-A8FB-A488B1DF3ABA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a5a819ce-9d9a-4ef4-b07a-14386f08f8bb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D7DC8F0-DF9E-4F27-9CCC-C56CDABF80B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273</Words>
  <Application>Microsoft Office PowerPoint</Application>
  <PresentationFormat>宽屏</PresentationFormat>
  <Paragraphs>73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 Theme</vt:lpstr>
      <vt:lpstr>Code Future – Bonus: Binary </vt:lpstr>
      <vt:lpstr>Binary</vt:lpstr>
      <vt:lpstr>Binary vs Decimal</vt:lpstr>
      <vt:lpstr>Binary vs Decimal</vt:lpstr>
      <vt:lpstr>Binary vs Decimal</vt:lpstr>
      <vt:lpstr>Binary vs Decimal</vt:lpstr>
      <vt:lpstr>Binary –  二进制</vt:lpstr>
      <vt:lpstr>机器表示二进制</vt:lpstr>
      <vt:lpstr>运算简单</vt:lpstr>
      <vt:lpstr>特别印象-移位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Future – Lecture 3</dc:title>
  <dc:creator>Charlie Yu</dc:creator>
  <cp:lastModifiedBy>Zhang Yue</cp:lastModifiedBy>
  <cp:revision>13</cp:revision>
  <dcterms:created xsi:type="dcterms:W3CDTF">2019-07-13T00:07:51Z</dcterms:created>
  <dcterms:modified xsi:type="dcterms:W3CDTF">2019-07-18T14:18:26Z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0x0101009D958796D1DCA946A67A93ABBD5254B5</vt:lpwstr>
  </property>
</Properties>
</file>